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81" r:id="rId3"/>
    <p:sldId id="265" r:id="rId4"/>
    <p:sldId id="267" r:id="rId5"/>
    <p:sldId id="266" r:id="rId6"/>
    <p:sldId id="261" r:id="rId7"/>
    <p:sldId id="263" r:id="rId8"/>
    <p:sldId id="268" r:id="rId9"/>
    <p:sldId id="260" r:id="rId10"/>
    <p:sldId id="264" r:id="rId11"/>
    <p:sldId id="262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</p:sldIdLst>
  <p:sldSz cx="9144000" cy="5143500" type="screen16x9"/>
  <p:notesSz cx="6858000" cy="9144000"/>
  <p:embeddedFontLst>
    <p:embeddedFont>
      <p:font typeface="Franklin Gothic" panose="020B0604020202020204" charset="0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1D8FBB-8826-4168-8164-0B4C559B4D1C}" v="1" dt="2022-10-24T17:27:44.224"/>
    <p1510:client id="{5B914248-F46F-883F-3149-B0AFAB62E7AF}" v="1464" dt="2021-11-03T19:40:22.175"/>
    <p1510:client id="{640F13E4-7435-3A8F-5681-33C8A29EBA51}" v="3216" dt="2021-11-09T01:26:27.5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895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5004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4365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82409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64259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76331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01995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781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74521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0734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47636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34185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96700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32483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1940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1553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989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264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4766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588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1200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21ab15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21ab15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111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24701" y="1130675"/>
            <a:ext cx="7494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Franklin Gothic"/>
              <a:buNone/>
              <a:defRPr sz="52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574100" y="3276975"/>
            <a:ext cx="5995800" cy="5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574100" y="3774700"/>
            <a:ext cx="5995800" cy="5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800"/>
              <a:buChar char="●"/>
              <a:defRPr>
                <a:solidFill>
                  <a:srgbClr val="232D4B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○"/>
              <a:defRPr>
                <a:solidFill>
                  <a:srgbClr val="232D4B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■"/>
              <a:defRPr>
                <a:solidFill>
                  <a:srgbClr val="232D4B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●"/>
              <a:defRPr>
                <a:solidFill>
                  <a:srgbClr val="232D4B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○"/>
              <a:defRPr>
                <a:solidFill>
                  <a:srgbClr val="232D4B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■"/>
              <a:defRPr>
                <a:solidFill>
                  <a:srgbClr val="232D4B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●"/>
              <a:defRPr>
                <a:solidFill>
                  <a:srgbClr val="232D4B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○"/>
              <a:defRPr>
                <a:solidFill>
                  <a:srgbClr val="232D4B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232D4B"/>
              </a:buClr>
              <a:buSzPts val="1400"/>
              <a:buChar char="■"/>
              <a:defRPr>
                <a:solidFill>
                  <a:srgbClr val="232D4B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 Slid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 Slide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/>
          <p:nvPr/>
        </p:nvSpPr>
        <p:spPr>
          <a:xfrm>
            <a:off x="7006425" y="2959650"/>
            <a:ext cx="1708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 Slide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7006425" y="2959650"/>
            <a:ext cx="1708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29800" y="526800"/>
            <a:ext cx="61131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529800" y="526800"/>
            <a:ext cx="61131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529800" y="526800"/>
            <a:ext cx="61131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490250" y="1984225"/>
            <a:ext cx="6225300" cy="15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490250" y="1188975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_POINT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490250" y="1984225"/>
            <a:ext cx="6225300" cy="15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subTitle" idx="1"/>
          </p:nvPr>
        </p:nvSpPr>
        <p:spPr>
          <a:xfrm>
            <a:off x="490250" y="1188975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232D4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ranklin Gothic"/>
              <a:buNone/>
              <a:defRPr sz="2800" b="1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anklin Gothic"/>
              <a:buNone/>
              <a:defRPr sz="2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nklin Gothic"/>
              <a:buChar char="●"/>
              <a:defRPr sz="18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○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■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●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○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■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●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○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ranklin Gothic"/>
              <a:buChar char="■"/>
              <a:defRPr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>
            <a:spLocks noGrp="1"/>
          </p:cNvSpPr>
          <p:nvPr>
            <p:ph type="ctrTitle"/>
          </p:nvPr>
        </p:nvSpPr>
        <p:spPr>
          <a:xfrm>
            <a:off x="391994" y="1814684"/>
            <a:ext cx="8311028" cy="10374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en" sz="3000" dirty="0"/>
              <a:t>Introduction to NoSQL Databases</a:t>
            </a:r>
            <a:endParaRPr lang="en" sz="3000" b="0" dirty="0"/>
          </a:p>
        </p:txBody>
      </p:sp>
      <p:sp>
        <p:nvSpPr>
          <p:cNvPr id="56" name="Google Shape;56;p14"/>
          <p:cNvSpPr/>
          <p:nvPr/>
        </p:nvSpPr>
        <p:spPr>
          <a:xfrm rot="10800000" flipH="1">
            <a:off x="2602066" y="3068902"/>
            <a:ext cx="3936000" cy="19800"/>
          </a:xfrm>
          <a:prstGeom prst="rect">
            <a:avLst/>
          </a:prstGeom>
          <a:solidFill>
            <a:srgbClr val="FFDA24"/>
          </a:solidFill>
          <a:ln w="9525" cap="flat" cmpd="sng">
            <a:solidFill>
              <a:srgbClr val="FFDA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8;p17">
            <a:extLst>
              <a:ext uri="{FF2B5EF4-FFF2-40B4-BE49-F238E27FC236}">
                <a16:creationId xmlns:a16="http://schemas.microsoft.com/office/drawing/2014/main" id="{C2B7957B-2085-4808-A23D-91144AA1A1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60076" y="3089613"/>
            <a:ext cx="8017365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endParaRPr lang="e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RDBMS vs NoSQL</a:t>
            </a:r>
            <a:endParaRPr lang="en-US" dirty="0"/>
          </a:p>
        </p:txBody>
      </p:sp>
      <p:pic>
        <p:nvPicPr>
          <p:cNvPr id="3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DB010C0-E3B7-4E85-BF78-F5E02F54E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676" y="1284990"/>
            <a:ext cx="6758739" cy="25584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2A25AB-69D4-4241-BDAC-50280B8A5886}"/>
              </a:ext>
            </a:extLst>
          </p:cNvPr>
          <p:cNvSpPr txBox="1"/>
          <p:nvPr/>
        </p:nvSpPr>
        <p:spPr>
          <a:xfrm>
            <a:off x="914400" y="974558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RDBMS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C2DF65-5070-49D3-A90E-3AC78F6DBF3A}"/>
              </a:ext>
            </a:extLst>
          </p:cNvPr>
          <p:cNvSpPr txBox="1"/>
          <p:nvPr/>
        </p:nvSpPr>
        <p:spPr>
          <a:xfrm>
            <a:off x="4839703" y="974557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NoSQL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92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What are Relational DBs, NoSQL DBs good at?</a:t>
            </a:r>
          </a:p>
        </p:txBody>
      </p:sp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FEA4D27-D80E-4F00-8A5E-5E923ED54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10" y="1225754"/>
            <a:ext cx="7503193" cy="247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341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RDBMS and NoSQL Examples</a:t>
            </a:r>
          </a:p>
        </p:txBody>
      </p:sp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FB82EF0A-8F58-46A6-975A-E6506A540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986" y="1993080"/>
            <a:ext cx="5781173" cy="14280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A38302-2B3F-4E84-87C3-23C46F745BEA}"/>
              </a:ext>
            </a:extLst>
          </p:cNvPr>
          <p:cNvSpPr txBox="1"/>
          <p:nvPr/>
        </p:nvSpPr>
        <p:spPr>
          <a:xfrm>
            <a:off x="1230229" y="1568617"/>
            <a:ext cx="97606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RDBMS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FA5921-99D0-48A7-A633-AD60DC029701}"/>
              </a:ext>
            </a:extLst>
          </p:cNvPr>
          <p:cNvSpPr txBox="1"/>
          <p:nvPr/>
        </p:nvSpPr>
        <p:spPr>
          <a:xfrm>
            <a:off x="4719387" y="1568617"/>
            <a:ext cx="97606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NoSQL</a:t>
            </a:r>
          </a:p>
        </p:txBody>
      </p:sp>
    </p:spTree>
    <p:extLst>
      <p:ext uri="{BB962C8B-B14F-4D97-AF65-F5344CB8AC3E}">
        <p14:creationId xmlns:p14="http://schemas.microsoft.com/office/powerpoint/2010/main" val="1309584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Key-Value Store DB</a:t>
            </a:r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6EAE3F44-8999-4844-8B4D-C03CBAD23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196" y="1436076"/>
            <a:ext cx="6879055" cy="252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291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Key-Value Store DB Example: </a:t>
            </a:r>
            <a:r>
              <a:rPr lang="en" dirty="0" err="1">
                <a:solidFill>
                  <a:srgbClr val="FF0000"/>
                </a:solidFill>
              </a:rPr>
              <a:t>redis</a:t>
            </a:r>
            <a:endParaRPr lang="en-US" dirty="0" err="1">
              <a:solidFill>
                <a:srgbClr val="FF0000"/>
              </a:solidFill>
            </a:endParaRPr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0242B3B-4FC8-4396-B085-05405B8DF6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86" y="835634"/>
            <a:ext cx="7638548" cy="364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587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Document-Oriented DB</a:t>
            </a:r>
            <a:endParaRPr lang="en-US" dirty="0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162C1E3C-4695-4355-8F36-694103DF3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643" y="1286609"/>
            <a:ext cx="7638548" cy="272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13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Document-Oriented DB</a:t>
            </a:r>
            <a:endParaRPr lang="en-US" dirty="0"/>
          </a:p>
        </p:txBody>
      </p:sp>
      <p:pic>
        <p:nvPicPr>
          <p:cNvPr id="2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7612FD02-9F9F-45ED-B29C-31B4C830B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216" y="1193285"/>
            <a:ext cx="7901739" cy="291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643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Document-Oriented DB Example: </a:t>
            </a:r>
            <a:r>
              <a:rPr lang="en" dirty="0" err="1">
                <a:solidFill>
                  <a:srgbClr val="FF0000"/>
                </a:solidFill>
              </a:rPr>
              <a:t>mongoDB</a:t>
            </a:r>
            <a:endParaRPr lang="en-US" dirty="0" err="1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C298BCA-4D58-4BA8-938E-8DE1B27CC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545" y="1029894"/>
            <a:ext cx="6600825" cy="315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5626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Column-Based Store</a:t>
            </a:r>
            <a:endParaRPr lang="en" dirty="0">
              <a:solidFill>
                <a:srgbClr val="FF0000"/>
              </a:solidFill>
            </a:endParaRPr>
          </a:p>
        </p:txBody>
      </p:sp>
      <p:pic>
        <p:nvPicPr>
          <p:cNvPr id="3" name="Picture 3" descr="A picture containing table&#10;&#10;Description automatically generated">
            <a:extLst>
              <a:ext uri="{FF2B5EF4-FFF2-40B4-BE49-F238E27FC236}">
                <a16:creationId xmlns:a16="http://schemas.microsoft.com/office/drawing/2014/main" id="{1B3E283B-88EF-4EC3-AF67-CEC82D6EF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96" y="1103144"/>
            <a:ext cx="8142371" cy="308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92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Column-Based Store DB Example: </a:t>
            </a:r>
            <a:r>
              <a:rPr lang="en" dirty="0">
                <a:solidFill>
                  <a:srgbClr val="FF0000"/>
                </a:solidFill>
              </a:rPr>
              <a:t>HBASE</a:t>
            </a:r>
            <a:endParaRPr lang="en-US" dirty="0"/>
          </a:p>
        </p:txBody>
      </p:sp>
      <p:pic>
        <p:nvPicPr>
          <p:cNvPr id="2" name="Picture 2" descr="Application, calendar&#10;&#10;Description automatically generated">
            <a:extLst>
              <a:ext uri="{FF2B5EF4-FFF2-40B4-BE49-F238E27FC236}">
                <a16:creationId xmlns:a16="http://schemas.microsoft.com/office/drawing/2014/main" id="{2681F04B-7961-465D-B366-6AAFB02F1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801" y="883495"/>
            <a:ext cx="7397917" cy="356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25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78EED450-C500-4A6E-9C0D-3B83DB7D2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722" y="991642"/>
            <a:ext cx="7375357" cy="275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3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F5F67AC-ED6E-4694-8619-FCF5731FFF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288" y="768409"/>
            <a:ext cx="7405436" cy="332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04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Graph-Based Databases</a:t>
            </a:r>
            <a:endParaRPr lang="en" dirty="0">
              <a:solidFill>
                <a:srgbClr val="FF0000"/>
              </a:solidFill>
            </a:endParaRP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26D6EEF4-D0C4-4444-913D-81D8B88B1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288" y="943869"/>
            <a:ext cx="7337759" cy="351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6363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Feature Summary</a:t>
            </a:r>
            <a:endParaRPr lang="en-US" dirty="0"/>
          </a:p>
        </p:txBody>
      </p:sp>
      <p:pic>
        <p:nvPicPr>
          <p:cNvPr id="3" name="Picture 3" descr="Table&#10;&#10;Description automatically generated">
            <a:extLst>
              <a:ext uri="{FF2B5EF4-FFF2-40B4-BE49-F238E27FC236}">
                <a16:creationId xmlns:a16="http://schemas.microsoft.com/office/drawing/2014/main" id="{5C8DF8CA-E058-4B5D-9DAE-582DBDE65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67" y="1702372"/>
            <a:ext cx="7585910" cy="219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6600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A picture containing letter&#10;&#10;Description automatically generated">
            <a:extLst>
              <a:ext uri="{FF2B5EF4-FFF2-40B4-BE49-F238E27FC236}">
                <a16:creationId xmlns:a16="http://schemas.microsoft.com/office/drawing/2014/main" id="{B3F47965-0667-4C78-B5E5-B19DBCEBC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523017"/>
            <a:ext cx="7834061" cy="379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114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8017365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Don't Discount the Past: Relational Databases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F64E4F-9177-4899-8D29-534708BB635D}"/>
              </a:ext>
            </a:extLst>
          </p:cNvPr>
          <p:cNvSpPr txBox="1"/>
          <p:nvPr/>
        </p:nvSpPr>
        <p:spPr>
          <a:xfrm>
            <a:off x="329794" y="1995952"/>
            <a:ext cx="811530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To date, the most prevalent databases are still relational databases</a:t>
            </a:r>
          </a:p>
          <a:p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For many applications, they are still preferable to NoSQL databases</a:t>
            </a:r>
          </a:p>
          <a:p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But for others, NoSQL offers an advantage</a:t>
            </a:r>
          </a:p>
        </p:txBody>
      </p:sp>
    </p:spTree>
    <p:extLst>
      <p:ext uri="{BB962C8B-B14F-4D97-AF65-F5344CB8AC3E}">
        <p14:creationId xmlns:p14="http://schemas.microsoft.com/office/powerpoint/2010/main" val="2776971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8017365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NoSQL Databases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F64E4F-9177-4899-8D29-534708BB635D}"/>
              </a:ext>
            </a:extLst>
          </p:cNvPr>
          <p:cNvSpPr txBox="1"/>
          <p:nvPr/>
        </p:nvSpPr>
        <p:spPr>
          <a:xfrm>
            <a:off x="329794" y="852952"/>
            <a:ext cx="8115300" cy="40010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NoSQL Databases are non-relational databases</a:t>
            </a:r>
          </a:p>
          <a:p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SQL is not used to query these databases</a:t>
            </a:r>
          </a:p>
          <a:p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While they have surged in popularity, they have been around since the 1960's</a:t>
            </a:r>
          </a:p>
          <a:p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Drivers of the popularity include growth of the cloud, and the variety &amp; volume of data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>
                <a:solidFill>
                  <a:schemeClr val="bg1"/>
                </a:solidFill>
              </a:rPr>
              <a:t>- log data</a:t>
            </a:r>
            <a:br>
              <a:rPr lang="en-US" sz="1600" dirty="0"/>
            </a:br>
            <a:r>
              <a:rPr lang="en-US" sz="1600" dirty="0">
                <a:solidFill>
                  <a:schemeClr val="bg1"/>
                </a:solidFill>
              </a:rPr>
              <a:t>- electronic medical records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- internet of things</a:t>
            </a:r>
          </a:p>
          <a:p>
            <a:r>
              <a:rPr lang="en-US" sz="1600" dirty="0">
                <a:solidFill>
                  <a:schemeClr val="bg1"/>
                </a:solidFill>
              </a:rPr>
              <a:t>- video</a:t>
            </a:r>
          </a:p>
          <a:p>
            <a:r>
              <a:rPr lang="en-US" sz="1600" dirty="0">
                <a:solidFill>
                  <a:schemeClr val="bg1"/>
                </a:solidFill>
              </a:rPr>
              <a:t>- images</a:t>
            </a:r>
          </a:p>
          <a:p>
            <a:r>
              <a:rPr lang="en-US" sz="1600" dirty="0">
                <a:solidFill>
                  <a:schemeClr val="bg1"/>
                </a:solidFill>
              </a:rPr>
              <a:t>- waves</a:t>
            </a:r>
          </a:p>
          <a:p>
            <a:r>
              <a:rPr lang="en-US" sz="1600" dirty="0">
                <a:solidFill>
                  <a:schemeClr val="bg1"/>
                </a:solidFill>
              </a:rPr>
              <a:t>- sound files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44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8017365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2500"/>
          </a:bodyPr>
          <a:lstStyle/>
          <a:p>
            <a:pPr marL="0" indent="0"/>
            <a:r>
              <a:rPr lang="en" dirty="0"/>
              <a:t>The Limitations of Relational Database Management Systems (RDBMS)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F64E4F-9177-4899-8D29-534708BB635D}"/>
              </a:ext>
            </a:extLst>
          </p:cNvPr>
          <p:cNvSpPr txBox="1"/>
          <p:nvPr/>
        </p:nvSpPr>
        <p:spPr>
          <a:xfrm>
            <a:off x="359873" y="845433"/>
            <a:ext cx="8115300" cy="37548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• Not all data can be expressed in relational manner</a:t>
            </a:r>
            <a:br>
              <a:rPr lang="en-US" sz="1600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      RDBMS can model data ONLY in the form of tabular relations</a:t>
            </a:r>
            <a:br>
              <a:rPr lang="en-US" sz="1600" dirty="0">
                <a:solidFill>
                  <a:srgbClr val="FFFFFF"/>
                </a:solidFill>
              </a:rPr>
            </a:br>
            <a:br>
              <a:rPr lang="en-US" sz="1600" dirty="0"/>
            </a:br>
            <a:r>
              <a:rPr lang="en-US" sz="1600" dirty="0">
                <a:solidFill>
                  <a:srgbClr val="FFFFFF"/>
                </a:solidFill>
              </a:rPr>
              <a:t>      Data can be expressed in other structures such as: </a:t>
            </a:r>
            <a:br>
              <a:rPr lang="en-US" sz="16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        &gt; key-value</a:t>
            </a:r>
            <a:br>
              <a:rPr lang="en-US" sz="16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        &gt; wide column</a:t>
            </a:r>
            <a:br>
              <a:rPr lang="en-US" sz="16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        &gt; graph (network)</a:t>
            </a:r>
            <a:br>
              <a:rPr lang="en-US" sz="16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        &gt; document</a:t>
            </a:r>
            <a:br>
              <a:rPr lang="en-US" sz="1600" dirty="0">
                <a:solidFill>
                  <a:srgbClr val="FFFFFF"/>
                </a:solidFill>
              </a:rPr>
            </a:br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• The Relational DB is sometimes too complex</a:t>
            </a:r>
            <a:endParaRPr lang="en-US" sz="1600" dirty="0"/>
          </a:p>
          <a:p>
            <a:r>
              <a:rPr lang="en-US" sz="1600" dirty="0">
                <a:solidFill>
                  <a:srgbClr val="FFFFFF"/>
                </a:solidFill>
              </a:rPr>
              <a:t>• Relational DB requires schema to be mostly known in advance</a:t>
            </a:r>
            <a:br>
              <a:rPr lang="en-US" sz="16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       they can be updated, but schema changes can be painful</a:t>
            </a:r>
            <a:br>
              <a:rPr lang="en-US" sz="1600" dirty="0">
                <a:solidFill>
                  <a:srgbClr val="FFFFFF"/>
                </a:solidFill>
              </a:rPr>
            </a:br>
            <a:endParaRPr lang="en-US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• Scaling the RDBMS can be hard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263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The Nature and Advantages of NoSQL Databases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3909E1-2607-406F-B89F-D957D0AE3B63}"/>
              </a:ext>
            </a:extLst>
          </p:cNvPr>
          <p:cNvSpPr txBox="1"/>
          <p:nvPr/>
        </p:nvSpPr>
        <p:spPr>
          <a:xfrm>
            <a:off x="418097" y="1109913"/>
            <a:ext cx="8134850" cy="24622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NoSQL databases are primarily nonrelational or distributed databases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For some data formats (e.g., documents and data with hierarchies), NoSQL offers advantages: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More scalable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Better performance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Flexibility - data models that are easier to use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Can be easier to get started since schema doesn't need to be determined in advance </a:t>
            </a:r>
          </a:p>
        </p:txBody>
      </p:sp>
    </p:spTree>
    <p:extLst>
      <p:ext uri="{BB962C8B-B14F-4D97-AF65-F5344CB8AC3E}">
        <p14:creationId xmlns:p14="http://schemas.microsoft.com/office/powerpoint/2010/main" val="2043659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NoSQL Use Case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BAA921-837F-41AA-B54B-CBAD26BB7BF6}"/>
              </a:ext>
            </a:extLst>
          </p:cNvPr>
          <p:cNvSpPr txBox="1"/>
          <p:nvPr/>
        </p:nvSpPr>
        <p:spPr>
          <a:xfrm>
            <a:off x="418097" y="1109913"/>
            <a:ext cx="8134850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 tech company wants to scrape web pages of restaurants, and store attribute information such as:</a:t>
            </a:r>
          </a:p>
          <a:p>
            <a:r>
              <a:rPr lang="en-US" dirty="0">
                <a:solidFill>
                  <a:srgbClr val="FFFFFF"/>
                </a:solidFill>
              </a:rPr>
              <a:t>- hours of operation</a:t>
            </a:r>
          </a:p>
          <a:p>
            <a:r>
              <a:rPr lang="en-US" dirty="0">
                <a:solidFill>
                  <a:srgbClr val="FFFFFF"/>
                </a:solidFill>
              </a:rPr>
              <a:t>- address</a:t>
            </a:r>
          </a:p>
          <a:p>
            <a:r>
              <a:rPr lang="en-US" dirty="0">
                <a:solidFill>
                  <a:srgbClr val="FFFFFF"/>
                </a:solidFill>
              </a:rPr>
              <a:t>- menu items</a:t>
            </a:r>
          </a:p>
          <a:p>
            <a:r>
              <a:rPr lang="en-US" dirty="0">
                <a:solidFill>
                  <a:srgbClr val="FFFFFF"/>
                </a:solidFill>
              </a:rPr>
              <a:t>- reviews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The information content from various web sites will differ in their completeness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Some pages might have a few reviews, others might have many more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It wouldn't make sense to store data in tables with fields like </a:t>
            </a:r>
            <a:r>
              <a:rPr lang="en-US" i="1" dirty="0">
                <a:solidFill>
                  <a:srgbClr val="FFFFFF"/>
                </a:solidFill>
              </a:rPr>
              <a:t>review1, review2, …</a:t>
            </a:r>
            <a:br>
              <a:rPr lang="en-US" i="1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There might be a lot of empty cells.</a:t>
            </a:r>
            <a:br>
              <a:rPr lang="en-US" i="1" dirty="0">
                <a:solidFill>
                  <a:srgbClr val="FFFFFF"/>
                </a:solidFill>
              </a:rPr>
            </a:br>
            <a:br>
              <a:rPr lang="en-US" i="1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If we decide to save additional fields later, the schema might need to change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FFFFFF"/>
                </a:solidFill>
              </a:rPr>
              <a:t>This is very inconvenient for a relational database</a:t>
            </a:r>
          </a:p>
        </p:txBody>
      </p:sp>
    </p:spTree>
    <p:extLst>
      <p:ext uri="{BB962C8B-B14F-4D97-AF65-F5344CB8AC3E}">
        <p14:creationId xmlns:p14="http://schemas.microsoft.com/office/powerpoint/2010/main" val="2801799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NoSQL Use Case, contd.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BAA921-837F-41AA-B54B-CBAD26BB7BF6}"/>
              </a:ext>
            </a:extLst>
          </p:cNvPr>
          <p:cNvSpPr txBox="1"/>
          <p:nvPr/>
        </p:nvSpPr>
        <p:spPr>
          <a:xfrm>
            <a:off x="327860" y="1658854"/>
            <a:ext cx="8134850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task is an excellent candidate for a NoSQL database</a:t>
            </a:r>
            <a:endParaRPr lang="en-US" dirty="0"/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We want to store information attached to each restaurant: 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     the restaurant can be the </a:t>
            </a:r>
            <a:r>
              <a:rPr lang="en-US" b="1" dirty="0">
                <a:solidFill>
                  <a:srgbClr val="FFFFFF"/>
                </a:solidFill>
              </a:rPr>
              <a:t>key</a:t>
            </a:r>
            <a:r>
              <a:rPr lang="en-US" dirty="0">
                <a:solidFill>
                  <a:srgbClr val="FFFFFF"/>
                </a:solidFill>
              </a:rPr>
              <a:t>, and the attribute information can be the </a:t>
            </a:r>
            <a:r>
              <a:rPr lang="en-US" b="1" dirty="0">
                <a:solidFill>
                  <a:srgbClr val="FFFFFF"/>
                </a:solidFill>
              </a:rPr>
              <a:t>value</a:t>
            </a:r>
            <a:br>
              <a:rPr lang="en-US" b="1" dirty="0">
                <a:solidFill>
                  <a:srgbClr val="FFFFFF"/>
                </a:solidFill>
              </a:rPr>
            </a:br>
            <a:endParaRPr lang="en-US" b="1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key-value pairs can be easily stored in JSON format</a:t>
            </a:r>
          </a:p>
        </p:txBody>
      </p:sp>
    </p:spTree>
    <p:extLst>
      <p:ext uri="{BB962C8B-B14F-4D97-AF65-F5344CB8AC3E}">
        <p14:creationId xmlns:p14="http://schemas.microsoft.com/office/powerpoint/2010/main" val="1887617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326964" y="194514"/>
            <a:ext cx="6468300" cy="58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/>
            <a:r>
              <a:rPr lang="en" dirty="0"/>
              <a:t>JSON in NoSQL</a:t>
            </a:r>
            <a:endParaRPr lang="en-US" dirty="0"/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E63BF6A2-A1D0-4594-BA4C-ACDB9F5B1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95" y="903532"/>
            <a:ext cx="7615989" cy="354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736"/>
      </p:ext>
    </p:extLst>
  </p:cSld>
  <p:clrMapOvr>
    <a:masterClrMapping/>
  </p:clrMapOvr>
</p:sld>
</file>

<file path=ppt/theme/theme1.xml><?xml version="1.0" encoding="utf-8"?>
<a:theme xmlns:a="http://schemas.openxmlformats.org/drawingml/2006/main" name="SDS UVA Slide Deck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437</Words>
  <Application>Microsoft Office PowerPoint</Application>
  <PresentationFormat>On-screen Show (16:9)</PresentationFormat>
  <Paragraphs>65</Paragraphs>
  <Slides>23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SDS UVA Slide Deck</vt:lpstr>
      <vt:lpstr>Introduction to NoSQL Databases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Candelier, Emma J (ec2ms)</dc:creator>
  <cp:lastModifiedBy>Candelier, Emma J (ec2ms)</cp:lastModifiedBy>
  <cp:revision>496</cp:revision>
  <dcterms:modified xsi:type="dcterms:W3CDTF">2022-10-24T17:28:14Z</dcterms:modified>
</cp:coreProperties>
</file>